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17"/>
  </p:notesMasterIdLst>
  <p:handoutMasterIdLst>
    <p:handoutMasterId r:id="rId18"/>
  </p:handoutMasterIdLst>
  <p:sldIdLst>
    <p:sldId id="552" r:id="rId8"/>
    <p:sldId id="646" r:id="rId9"/>
    <p:sldId id="647" r:id="rId10"/>
    <p:sldId id="648" r:id="rId11"/>
    <p:sldId id="649" r:id="rId12"/>
    <p:sldId id="650" r:id="rId13"/>
    <p:sldId id="651" r:id="rId14"/>
    <p:sldId id="652" r:id="rId15"/>
    <p:sldId id="553" r:id="rId16"/>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7" autoAdjust="0"/>
    <p:restoredTop sz="94605" autoAdjust="0"/>
  </p:normalViewPr>
  <p:slideViewPr>
    <p:cSldViewPr snapToGrid="0" showGuides="1">
      <p:cViewPr varScale="1">
        <p:scale>
          <a:sx n="110" d="100"/>
          <a:sy n="110" d="100"/>
        </p:scale>
        <p:origin x="990" y="108"/>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r>
              <a:rPr lang="en-GB"/>
              <a:t>Scenario Number 03 - ECU Appendix B - Acquisition Requests (Scheduled for December 2015)</a:t>
            </a:r>
            <a:endParaRPr lang="en-US" dirty="0"/>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BD5F226F-8ED5-495D-A17F-2CD75E10BF0C}" type="datetimeFigureOut">
              <a:rPr lang="en-US" smtClean="0"/>
              <a:t>06-Aug-18</a:t>
            </a:fld>
            <a:endParaRPr lang="en-US" dirty="0"/>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r>
              <a:rPr lang="en-GB"/>
              <a:t>Scenario Number 03 - ECU Appendix B - Acquisition Requests (Scheduled for December 2015)</a:t>
            </a:r>
            <a:endParaRPr lang="en-US" dirty="0"/>
          </a:p>
        </p:txBody>
      </p:sp>
      <p:sp>
        <p:nvSpPr>
          <p:cNvPr id="3" name="מציין מיקום של תאריך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5642BA45-5BA8-4098-BC1A-EE8A5C9DAADA}" type="datetimeFigureOut">
              <a:rPr lang="en-US" smtClean="0"/>
              <a:t>06-Aug-18</a:t>
            </a:fld>
            <a:endParaRPr lang="en-US" dirty="0"/>
          </a:p>
        </p:txBody>
      </p:sp>
      <p:sp>
        <p:nvSpPr>
          <p:cNvPr id="4" name="מציין מיקום של תמונת שקופית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9</a:t>
            </a:fld>
            <a:endParaRPr lang="en-US" dirty="0"/>
          </a:p>
        </p:txBody>
      </p:sp>
    </p:spTree>
    <p:extLst>
      <p:ext uri="{BB962C8B-B14F-4D97-AF65-F5344CB8AC3E}">
        <p14:creationId xmlns:p14="http://schemas.microsoft.com/office/powerpoint/2010/main" val="2545855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7.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6.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32595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610144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1</a:t>
            </a:r>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a:t>
            </a:r>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3</a:t>
            </a:r>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4</a:t>
            </a:r>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81581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390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E954D600-F5E1-4236-AEC0-BA8D049BEECB}"/>
              </a:ext>
            </a:extLst>
          </p:cNvPr>
          <p:cNvPicPr>
            <a:picLocks noChangeAspect="1"/>
          </p:cNvPicPr>
          <p:nvPr userDrawn="1"/>
        </p:nvPicPr>
        <p:blipFill>
          <a:blip r:embed="rId2"/>
          <a:stretch>
            <a:fillRect/>
          </a:stretch>
        </p:blipFill>
        <p:spPr>
          <a:xfrm>
            <a:off x="-8947" y="6588361"/>
            <a:ext cx="2895600" cy="266700"/>
          </a:xfrm>
          <a:prstGeom prst="rect">
            <a:avLst/>
          </a:prstGeom>
        </p:spPr>
      </p:pic>
      <p:pic>
        <p:nvPicPr>
          <p:cNvPr id="5" name="Picture 4">
            <a:extLst>
              <a:ext uri="{FF2B5EF4-FFF2-40B4-BE49-F238E27FC236}">
                <a16:creationId xmlns:a16="http://schemas.microsoft.com/office/drawing/2014/main" id="{FC381390-FBF6-429E-867C-2E33C0A7356F}"/>
              </a:ext>
            </a:extLst>
          </p:cNvPr>
          <p:cNvPicPr>
            <a:picLocks noChangeAspect="1"/>
          </p:cNvPicPr>
          <p:nvPr userDrawn="1"/>
        </p:nvPicPr>
        <p:blipFill>
          <a:blip r:embed="rId2"/>
          <a:stretch>
            <a:fillRect/>
          </a:stretch>
        </p:blipFill>
        <p:spPr>
          <a:xfrm>
            <a:off x="6269091" y="6588361"/>
            <a:ext cx="2895600" cy="266700"/>
          </a:xfrm>
          <a:prstGeom prst="rect">
            <a:avLst/>
          </a:prstGeom>
        </p:spPr>
      </p:pic>
      <p:pic>
        <p:nvPicPr>
          <p:cNvPr id="9" name="Picture 8">
            <a:extLst>
              <a:ext uri="{FF2B5EF4-FFF2-40B4-BE49-F238E27FC236}">
                <a16:creationId xmlns:a16="http://schemas.microsoft.com/office/drawing/2014/main" id="{49DE3F7E-679B-409E-9582-0885997F7F98}"/>
              </a:ext>
            </a:extLst>
          </p:cNvPr>
          <p:cNvPicPr>
            <a:picLocks noChangeAspect="1"/>
          </p:cNvPicPr>
          <p:nvPr userDrawn="1"/>
        </p:nvPicPr>
        <p:blipFill>
          <a:blip r:embed="rId3"/>
          <a:stretch>
            <a:fillRect/>
          </a:stretch>
        </p:blipFill>
        <p:spPr>
          <a:xfrm>
            <a:off x="8223479" y="6460104"/>
            <a:ext cx="495300" cy="114300"/>
          </a:xfrm>
          <a:prstGeom prst="rect">
            <a:avLst/>
          </a:prstGeom>
        </p:spPr>
      </p:pic>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35728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28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025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9180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41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76074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6077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85775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20549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8123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26931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C406D-F335-4BA3-B7BC-288F6D6B591B}"/>
              </a:ext>
            </a:extLst>
          </p:cNvPr>
          <p:cNvPicPr>
            <a:picLocks noChangeAspect="1"/>
          </p:cNvPicPr>
          <p:nvPr userDrawn="1"/>
        </p:nvPicPr>
        <p:blipFill>
          <a:blip r:embed="rId2"/>
          <a:stretch>
            <a:fillRect/>
          </a:stretch>
        </p:blipFill>
        <p:spPr>
          <a:xfrm>
            <a:off x="7621438" y="6590581"/>
            <a:ext cx="1371600" cy="267419"/>
          </a:xfrm>
          <a:prstGeom prst="rect">
            <a:avLst/>
          </a:prstGeom>
        </p:spPr>
      </p:pic>
      <p:pic>
        <p:nvPicPr>
          <p:cNvPr id="3" name="Picture 2">
            <a:extLst>
              <a:ext uri="{FF2B5EF4-FFF2-40B4-BE49-F238E27FC236}">
                <a16:creationId xmlns:a16="http://schemas.microsoft.com/office/drawing/2014/main" id="{0D17E7D4-F2C5-4E2E-A60D-CF55B276ADEE}"/>
              </a:ext>
            </a:extLst>
          </p:cNvPr>
          <p:cNvPicPr>
            <a:picLocks noChangeAspect="1"/>
          </p:cNvPicPr>
          <p:nvPr userDrawn="1"/>
        </p:nvPicPr>
        <p:blipFill>
          <a:blip r:embed="rId3"/>
          <a:stretch>
            <a:fillRect/>
          </a:stretch>
        </p:blipFill>
        <p:spPr>
          <a:xfrm>
            <a:off x="8174064" y="6467655"/>
            <a:ext cx="628650" cy="114300"/>
          </a:xfrm>
          <a:prstGeom prst="rect">
            <a:avLst/>
          </a:prstGeom>
        </p:spPr>
      </p:pic>
      <p:pic>
        <p:nvPicPr>
          <p:cNvPr id="4" name="Picture 3">
            <a:extLst>
              <a:ext uri="{FF2B5EF4-FFF2-40B4-BE49-F238E27FC236}">
                <a16:creationId xmlns:a16="http://schemas.microsoft.com/office/drawing/2014/main" id="{FADB4FC1-31A8-401B-88B3-952D8019ECFD}"/>
              </a:ext>
            </a:extLst>
          </p:cNvPr>
          <p:cNvPicPr>
            <a:picLocks noChangeAspect="1"/>
          </p:cNvPicPr>
          <p:nvPr userDrawn="1"/>
        </p:nvPicPr>
        <p:blipFill>
          <a:blip r:embed="rId4"/>
          <a:stretch>
            <a:fillRect/>
          </a:stretch>
        </p:blipFill>
        <p:spPr>
          <a:xfrm>
            <a:off x="0" y="6590581"/>
            <a:ext cx="2895600" cy="266700"/>
          </a:xfrm>
          <a:prstGeom prst="rect">
            <a:avLst/>
          </a:prstGeom>
        </p:spPr>
      </p:pic>
    </p:spTree>
    <p:extLst>
      <p:ext uri="{BB962C8B-B14F-4D97-AF65-F5344CB8AC3E}">
        <p14:creationId xmlns:p14="http://schemas.microsoft.com/office/powerpoint/2010/main" val="275441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43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3614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85100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113860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9342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3477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170144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8641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271497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366822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958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210271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368872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3" r:id="rId3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fif"/><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9BB4D9-4289-444D-AD80-632FB6843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38"/>
            <a:ext cx="9144000" cy="5107577"/>
          </a:xfrm>
          <a:prstGeom prst="rect">
            <a:avLst/>
          </a:prstGeom>
        </p:spPr>
      </p:pic>
      <p:sp>
        <p:nvSpPr>
          <p:cNvPr id="9" name="מלבן 7"/>
          <p:cNvSpPr/>
          <p:nvPr/>
        </p:nvSpPr>
        <p:spPr>
          <a:xfrm>
            <a:off x="3319" y="5615868"/>
            <a:ext cx="9144000" cy="9752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78362"/>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Rectangle 1"/>
          <p:cNvSpPr/>
          <p:nvPr/>
        </p:nvSpPr>
        <p:spPr>
          <a:xfrm>
            <a:off x="0" y="4917529"/>
            <a:ext cx="9144000" cy="716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idx="4294967295"/>
          </p:nvPr>
        </p:nvSpPr>
        <p:spPr>
          <a:xfrm>
            <a:off x="1053040" y="4988230"/>
            <a:ext cx="6864699" cy="595261"/>
          </a:xfrm>
        </p:spPr>
        <p:txBody>
          <a:bodyPr>
            <a:noAutofit/>
          </a:bodyPr>
          <a:lstStyle/>
          <a:p>
            <a:pPr algn="ctr"/>
            <a:r>
              <a:rPr lang="en-US" sz="3000" dirty="0">
                <a:solidFill>
                  <a:schemeClr val="bg1"/>
                </a:solidFill>
              </a:rPr>
              <a:t>Viewing historical requests</a:t>
            </a:r>
          </a:p>
        </p:txBody>
      </p:sp>
      <p:sp>
        <p:nvSpPr>
          <p:cNvPr id="12" name="מציין מיקום טקסט 4"/>
          <p:cNvSpPr txBox="1">
            <a:spLocks/>
          </p:cNvSpPr>
          <p:nvPr/>
        </p:nvSpPr>
        <p:spPr>
          <a:xfrm>
            <a:off x="143691" y="6118552"/>
            <a:ext cx="5053993" cy="468651"/>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t>Yoel Kortick.  Senior Librarian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470" y="6070505"/>
            <a:ext cx="1609483" cy="664522"/>
          </a:xfrm>
          <a:prstGeom prst="rect">
            <a:avLst/>
          </a:prstGeom>
        </p:spPr>
      </p:pic>
      <p:sp>
        <p:nvSpPr>
          <p:cNvPr id="8" name="Rectangle 7">
            <a:extLst>
              <a:ext uri="{FF2B5EF4-FFF2-40B4-BE49-F238E27FC236}">
                <a16:creationId xmlns:a16="http://schemas.microsoft.com/office/drawing/2014/main" id="{344EDC54-A096-4269-AFA3-EB2B08B006CB}"/>
              </a:ext>
            </a:extLst>
          </p:cNvPr>
          <p:cNvSpPr/>
          <p:nvPr/>
        </p:nvSpPr>
        <p:spPr>
          <a:xfrm>
            <a:off x="0" y="6623740"/>
            <a:ext cx="4572000" cy="215444"/>
          </a:xfrm>
          <a:prstGeom prst="rect">
            <a:avLst/>
          </a:prstGeom>
        </p:spPr>
        <p:txBody>
          <a:bodyPr>
            <a:spAutoFit/>
          </a:bodyPr>
          <a:lstStyle/>
          <a:p>
            <a:r>
              <a:rPr lang="he-IL" sz="800" dirty="0">
                <a:solidFill>
                  <a:schemeClr val="bg1"/>
                </a:solidFill>
              </a:rPr>
              <a:t>https://www.askideas.com/20-amazing-sunset-view-pictures-and-images-of-charles-bridge/</a:t>
            </a:r>
          </a:p>
        </p:txBody>
      </p:sp>
      <p:pic>
        <p:nvPicPr>
          <p:cNvPr id="11" name="Picture 10">
            <a:extLst>
              <a:ext uri="{FF2B5EF4-FFF2-40B4-BE49-F238E27FC236}">
                <a16:creationId xmlns:a16="http://schemas.microsoft.com/office/drawing/2014/main" id="{1B436699-95D5-4213-B445-BC84B90BEBDE}"/>
              </a:ext>
            </a:extLst>
          </p:cNvPr>
          <p:cNvPicPr>
            <a:picLocks noChangeAspect="1"/>
          </p:cNvPicPr>
          <p:nvPr/>
        </p:nvPicPr>
        <p:blipFill>
          <a:blip r:embed="rId4"/>
          <a:stretch>
            <a:fillRect/>
          </a:stretch>
        </p:blipFill>
        <p:spPr>
          <a:xfrm>
            <a:off x="0" y="4913594"/>
            <a:ext cx="944000" cy="720000"/>
          </a:xfrm>
          <a:prstGeom prst="rect">
            <a:avLst/>
          </a:prstGeom>
        </p:spPr>
      </p:pic>
      <p:pic>
        <p:nvPicPr>
          <p:cNvPr id="15" name="Picture 14">
            <a:extLst>
              <a:ext uri="{FF2B5EF4-FFF2-40B4-BE49-F238E27FC236}">
                <a16:creationId xmlns:a16="http://schemas.microsoft.com/office/drawing/2014/main" id="{E9480E50-8377-424D-AFB7-87085D5B6B04}"/>
              </a:ext>
            </a:extLst>
          </p:cNvPr>
          <p:cNvPicPr>
            <a:picLocks noChangeAspect="1"/>
          </p:cNvPicPr>
          <p:nvPr/>
        </p:nvPicPr>
        <p:blipFill>
          <a:blip r:embed="rId5"/>
          <a:stretch>
            <a:fillRect/>
          </a:stretch>
        </p:blipFill>
        <p:spPr>
          <a:xfrm>
            <a:off x="7742489" y="4913594"/>
            <a:ext cx="1043595" cy="720000"/>
          </a:xfrm>
          <a:prstGeom prst="rect">
            <a:avLst/>
          </a:prstGeom>
        </p:spPr>
      </p:pic>
      <p:pic>
        <p:nvPicPr>
          <p:cNvPr id="4" name="Picture 3">
            <a:extLst>
              <a:ext uri="{FF2B5EF4-FFF2-40B4-BE49-F238E27FC236}">
                <a16:creationId xmlns:a16="http://schemas.microsoft.com/office/drawing/2014/main" id="{C435A539-0ACA-4DF4-A06C-BB451EEA5B65}"/>
              </a:ext>
            </a:extLst>
          </p:cNvPr>
          <p:cNvPicPr>
            <a:picLocks noChangeAspect="1"/>
          </p:cNvPicPr>
          <p:nvPr/>
        </p:nvPicPr>
        <p:blipFill>
          <a:blip r:embed="rId6"/>
          <a:stretch>
            <a:fillRect/>
          </a:stretch>
        </p:blipFill>
        <p:spPr>
          <a:xfrm>
            <a:off x="2670687" y="5650404"/>
            <a:ext cx="3676650" cy="352425"/>
          </a:xfrm>
          <a:prstGeom prst="rect">
            <a:avLst/>
          </a:prstGeom>
        </p:spPr>
      </p:pic>
    </p:spTree>
    <p:extLst>
      <p:ext uri="{BB962C8B-B14F-4D97-AF65-F5344CB8AC3E}">
        <p14:creationId xmlns:p14="http://schemas.microsoft.com/office/powerpoint/2010/main" val="36758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fontScale="90000"/>
          </a:bodyPr>
          <a:lstStyle/>
          <a:p>
            <a:r>
              <a:rPr lang="en-US" dirty="0"/>
              <a:t>Viewing Historical Requests in the Resource Request Monitor</a:t>
            </a:r>
          </a:p>
        </p:txBody>
      </p:sp>
      <p:sp>
        <p:nvSpPr>
          <p:cNvPr id="6" name="Content Placeholder 5"/>
          <p:cNvSpPr>
            <a:spLocks noGrp="1"/>
          </p:cNvSpPr>
          <p:nvPr>
            <p:ph idx="1"/>
          </p:nvPr>
        </p:nvSpPr>
        <p:spPr>
          <a:xfrm>
            <a:off x="414044" y="752605"/>
            <a:ext cx="8282085" cy="5426126"/>
          </a:xfrm>
        </p:spPr>
        <p:txBody>
          <a:bodyPr>
            <a:normAutofit/>
          </a:bodyPr>
          <a:lstStyle/>
          <a:p>
            <a:r>
              <a:rPr lang="en-US" dirty="0"/>
              <a:t>The Resource Request Monitor displays historical requests, including completed, canceled, and rejected requests. </a:t>
            </a:r>
          </a:p>
          <a:p>
            <a:r>
              <a:rPr lang="en-US" dirty="0"/>
              <a:t>The Activity Status filter was added at the top of the page to allow the staff user to display only active requests, completed requests, or both. </a:t>
            </a:r>
          </a:p>
          <a:p>
            <a:r>
              <a:rPr lang="en-US" dirty="0"/>
              <a:t>The date facets on the page are unavailable when filtering on “All” or “Completed.”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420959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fontScale="90000"/>
          </a:bodyPr>
          <a:lstStyle/>
          <a:p>
            <a:r>
              <a:rPr lang="en-US" dirty="0"/>
              <a:t>Viewing Historical Requests in the Resource Request Monitor</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pic>
        <p:nvPicPr>
          <p:cNvPr id="7" name="Picture 6">
            <a:extLst>
              <a:ext uri="{FF2B5EF4-FFF2-40B4-BE49-F238E27FC236}">
                <a16:creationId xmlns:a16="http://schemas.microsoft.com/office/drawing/2014/main" id="{D1B49BBA-C160-4B74-AE36-B6DD01FC433B}"/>
              </a:ext>
            </a:extLst>
          </p:cNvPr>
          <p:cNvPicPr>
            <a:picLocks noChangeAspect="1"/>
          </p:cNvPicPr>
          <p:nvPr/>
        </p:nvPicPr>
        <p:blipFill>
          <a:blip r:embed="rId2"/>
          <a:stretch>
            <a:fillRect/>
          </a:stretch>
        </p:blipFill>
        <p:spPr>
          <a:xfrm>
            <a:off x="1698171" y="1945046"/>
            <a:ext cx="5826442" cy="4261129"/>
          </a:xfrm>
          <a:prstGeom prst="rect">
            <a:avLst/>
          </a:prstGeom>
          <a:ln>
            <a:solidFill>
              <a:schemeClr val="accent1"/>
            </a:solidFill>
          </a:ln>
        </p:spPr>
      </p:pic>
      <p:sp>
        <p:nvSpPr>
          <p:cNvPr id="8" name="Rectangle 7">
            <a:extLst>
              <a:ext uri="{FF2B5EF4-FFF2-40B4-BE49-F238E27FC236}">
                <a16:creationId xmlns:a16="http://schemas.microsoft.com/office/drawing/2014/main" id="{D525166B-1553-4770-A357-56D51F0C3870}"/>
              </a:ext>
            </a:extLst>
          </p:cNvPr>
          <p:cNvSpPr/>
          <p:nvPr/>
        </p:nvSpPr>
        <p:spPr>
          <a:xfrm>
            <a:off x="1907178" y="4589417"/>
            <a:ext cx="2046513" cy="22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Content Placeholder 5">
            <a:extLst>
              <a:ext uri="{FF2B5EF4-FFF2-40B4-BE49-F238E27FC236}">
                <a16:creationId xmlns:a16="http://schemas.microsoft.com/office/drawing/2014/main" id="{BFD50D55-82F9-4BE3-9403-645DF32A2B48}"/>
              </a:ext>
            </a:extLst>
          </p:cNvPr>
          <p:cNvSpPr>
            <a:spLocks noGrp="1"/>
          </p:cNvSpPr>
          <p:nvPr>
            <p:ph idx="1"/>
          </p:nvPr>
        </p:nvSpPr>
        <p:spPr>
          <a:xfrm>
            <a:off x="414044" y="752605"/>
            <a:ext cx="8282085" cy="649475"/>
          </a:xfrm>
        </p:spPr>
        <p:txBody>
          <a:bodyPr>
            <a:normAutofit/>
          </a:bodyPr>
          <a:lstStyle/>
          <a:p>
            <a:r>
              <a:rPr lang="en-US" dirty="0"/>
              <a:t>Access the Resource Request Monitoring page</a:t>
            </a:r>
          </a:p>
        </p:txBody>
      </p:sp>
    </p:spTree>
    <p:extLst>
      <p:ext uri="{BB962C8B-B14F-4D97-AF65-F5344CB8AC3E}">
        <p14:creationId xmlns:p14="http://schemas.microsoft.com/office/powerpoint/2010/main" val="226965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fontScale="90000"/>
          </a:bodyPr>
          <a:lstStyle/>
          <a:p>
            <a:r>
              <a:rPr lang="en-US" dirty="0"/>
              <a:t>Viewing Historical Requests in the Resource Request Monitor</a:t>
            </a:r>
          </a:p>
        </p:txBody>
      </p:sp>
      <p:sp>
        <p:nvSpPr>
          <p:cNvPr id="6" name="Content Placeholder 5"/>
          <p:cNvSpPr>
            <a:spLocks noGrp="1"/>
          </p:cNvSpPr>
          <p:nvPr>
            <p:ph idx="1"/>
          </p:nvPr>
        </p:nvSpPr>
        <p:spPr>
          <a:xfrm>
            <a:off x="414044" y="752605"/>
            <a:ext cx="8282085" cy="1415829"/>
          </a:xfrm>
        </p:spPr>
        <p:txBody>
          <a:bodyPr>
            <a:normAutofit/>
          </a:bodyPr>
          <a:lstStyle/>
          <a:p>
            <a:r>
              <a:rPr lang="en-US" dirty="0"/>
              <a:t>The Activity Status filter was added at the top of the page to allow the staff user to display only active requests, completed requests, or both. </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pic>
        <p:nvPicPr>
          <p:cNvPr id="3" name="Picture 2">
            <a:extLst>
              <a:ext uri="{FF2B5EF4-FFF2-40B4-BE49-F238E27FC236}">
                <a16:creationId xmlns:a16="http://schemas.microsoft.com/office/drawing/2014/main" id="{5BC6F1ED-6F7C-4764-950B-C6925CB31A95}"/>
              </a:ext>
            </a:extLst>
          </p:cNvPr>
          <p:cNvPicPr>
            <a:picLocks noChangeAspect="1"/>
          </p:cNvPicPr>
          <p:nvPr/>
        </p:nvPicPr>
        <p:blipFill>
          <a:blip r:embed="rId2"/>
          <a:stretch>
            <a:fillRect/>
          </a:stretch>
        </p:blipFill>
        <p:spPr>
          <a:xfrm>
            <a:off x="2488161" y="2521693"/>
            <a:ext cx="4133850" cy="2505075"/>
          </a:xfrm>
          <a:prstGeom prst="rect">
            <a:avLst/>
          </a:prstGeom>
          <a:ln>
            <a:solidFill>
              <a:schemeClr val="accent1"/>
            </a:solidFill>
          </a:ln>
        </p:spPr>
      </p:pic>
    </p:spTree>
    <p:extLst>
      <p:ext uri="{BB962C8B-B14F-4D97-AF65-F5344CB8AC3E}">
        <p14:creationId xmlns:p14="http://schemas.microsoft.com/office/powerpoint/2010/main" val="281456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fontScale="90000"/>
          </a:bodyPr>
          <a:lstStyle/>
          <a:p>
            <a:r>
              <a:rPr lang="en-US" dirty="0"/>
              <a:t>Viewing Historical Requests in the Resource Request Monitor</a:t>
            </a:r>
          </a:p>
        </p:txBody>
      </p:sp>
      <p:sp>
        <p:nvSpPr>
          <p:cNvPr id="6" name="Content Placeholder 5"/>
          <p:cNvSpPr>
            <a:spLocks noGrp="1"/>
          </p:cNvSpPr>
          <p:nvPr>
            <p:ph idx="1"/>
          </p:nvPr>
        </p:nvSpPr>
        <p:spPr>
          <a:xfrm>
            <a:off x="414044" y="752605"/>
            <a:ext cx="8282085" cy="1415829"/>
          </a:xfrm>
        </p:spPr>
        <p:txBody>
          <a:bodyPr>
            <a:normAutofit/>
          </a:bodyPr>
          <a:lstStyle/>
          <a:p>
            <a:r>
              <a:rPr lang="en-US" dirty="0"/>
              <a:t>For example here we have filtered and faceted for all patron physical item requests owned by the Central Library for pickup at the Central library. </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4" name="Picture 3">
            <a:extLst>
              <a:ext uri="{FF2B5EF4-FFF2-40B4-BE49-F238E27FC236}">
                <a16:creationId xmlns:a16="http://schemas.microsoft.com/office/drawing/2014/main" id="{0A48AF12-07E9-47DD-A9D5-79871098A24A}"/>
              </a:ext>
            </a:extLst>
          </p:cNvPr>
          <p:cNvPicPr>
            <a:picLocks noChangeAspect="1"/>
          </p:cNvPicPr>
          <p:nvPr/>
        </p:nvPicPr>
        <p:blipFill>
          <a:blip r:embed="rId2"/>
          <a:stretch>
            <a:fillRect/>
          </a:stretch>
        </p:blipFill>
        <p:spPr>
          <a:xfrm>
            <a:off x="89454" y="2671361"/>
            <a:ext cx="8928000" cy="3639210"/>
          </a:xfrm>
          <a:prstGeom prst="rect">
            <a:avLst/>
          </a:prstGeom>
          <a:ln>
            <a:solidFill>
              <a:schemeClr val="accent1"/>
            </a:solidFill>
          </a:ln>
        </p:spPr>
      </p:pic>
      <p:sp>
        <p:nvSpPr>
          <p:cNvPr id="7" name="Rectangle 6">
            <a:extLst>
              <a:ext uri="{FF2B5EF4-FFF2-40B4-BE49-F238E27FC236}">
                <a16:creationId xmlns:a16="http://schemas.microsoft.com/office/drawing/2014/main" id="{E835B692-9A74-4AED-9A1C-3E87F98CA2BB}"/>
              </a:ext>
            </a:extLst>
          </p:cNvPr>
          <p:cNvSpPr/>
          <p:nvPr/>
        </p:nvSpPr>
        <p:spPr>
          <a:xfrm>
            <a:off x="348343" y="3396343"/>
            <a:ext cx="1532708"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14729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fontScale="90000"/>
          </a:bodyPr>
          <a:lstStyle/>
          <a:p>
            <a:r>
              <a:rPr lang="en-US" dirty="0"/>
              <a:t>Viewing request history for an item retrieved in search results</a:t>
            </a:r>
          </a:p>
        </p:txBody>
      </p:sp>
      <p:sp>
        <p:nvSpPr>
          <p:cNvPr id="6" name="Content Placeholder 5"/>
          <p:cNvSpPr>
            <a:spLocks noGrp="1"/>
          </p:cNvSpPr>
          <p:nvPr>
            <p:ph idx="1"/>
          </p:nvPr>
        </p:nvSpPr>
        <p:spPr>
          <a:xfrm>
            <a:off x="414044" y="752605"/>
            <a:ext cx="8282085" cy="5426126"/>
          </a:xfrm>
        </p:spPr>
        <p:txBody>
          <a:bodyPr>
            <a:normAutofit/>
          </a:bodyPr>
          <a:lstStyle/>
          <a:p>
            <a:r>
              <a:rPr lang="en-US" dirty="0"/>
              <a:t>In addition to the April 2018 feature allowing the staff user to view historical requests in Resource Request Monitoring, in the May 2018 release it is also possible view request history for an item retrieved in search results. </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237591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F66D3-4E81-452D-AC79-680E015302CC}"/>
              </a:ext>
            </a:extLst>
          </p:cNvPr>
          <p:cNvPicPr>
            <a:picLocks noChangeAspect="1"/>
          </p:cNvPicPr>
          <p:nvPr/>
        </p:nvPicPr>
        <p:blipFill>
          <a:blip r:embed="rId2"/>
          <a:stretch>
            <a:fillRect/>
          </a:stretch>
        </p:blipFill>
        <p:spPr>
          <a:xfrm>
            <a:off x="545981" y="1879208"/>
            <a:ext cx="8055156" cy="4456957"/>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rmAutofit fontScale="90000"/>
          </a:bodyPr>
          <a:lstStyle/>
          <a:p>
            <a:r>
              <a:rPr lang="en-US" dirty="0"/>
              <a:t>Viewing request history for an item retrieved in search results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8" name="Rectangle 7">
            <a:extLst>
              <a:ext uri="{FF2B5EF4-FFF2-40B4-BE49-F238E27FC236}">
                <a16:creationId xmlns:a16="http://schemas.microsoft.com/office/drawing/2014/main" id="{D525166B-1553-4770-A357-56D51F0C3870}"/>
              </a:ext>
            </a:extLst>
          </p:cNvPr>
          <p:cNvSpPr/>
          <p:nvPr/>
        </p:nvSpPr>
        <p:spPr>
          <a:xfrm>
            <a:off x="5921829" y="5347063"/>
            <a:ext cx="1602377" cy="252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Content Placeholder 5">
            <a:extLst>
              <a:ext uri="{FF2B5EF4-FFF2-40B4-BE49-F238E27FC236}">
                <a16:creationId xmlns:a16="http://schemas.microsoft.com/office/drawing/2014/main" id="{BFD50D55-82F9-4BE3-9403-645DF32A2B48}"/>
              </a:ext>
            </a:extLst>
          </p:cNvPr>
          <p:cNvSpPr>
            <a:spLocks noGrp="1"/>
          </p:cNvSpPr>
          <p:nvPr>
            <p:ph idx="1"/>
          </p:nvPr>
        </p:nvSpPr>
        <p:spPr>
          <a:xfrm>
            <a:off x="414044" y="752605"/>
            <a:ext cx="8282085" cy="649475"/>
          </a:xfrm>
        </p:spPr>
        <p:txBody>
          <a:bodyPr>
            <a:normAutofit fontScale="77500" lnSpcReduction="20000"/>
          </a:bodyPr>
          <a:lstStyle/>
          <a:p>
            <a:r>
              <a:rPr lang="en-US" dirty="0"/>
              <a:t>For example here is the “Other details” section of an “All titles” search for title “Lean in: women, work and the will to lead”</a:t>
            </a:r>
          </a:p>
        </p:txBody>
      </p:sp>
    </p:spTree>
    <p:extLst>
      <p:ext uri="{BB962C8B-B14F-4D97-AF65-F5344CB8AC3E}">
        <p14:creationId xmlns:p14="http://schemas.microsoft.com/office/powerpoint/2010/main" val="314937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fontScale="90000"/>
          </a:bodyPr>
          <a:lstStyle/>
          <a:p>
            <a:r>
              <a:rPr lang="en-US" dirty="0"/>
              <a:t>Viewing request history for an item retrieved in search results</a:t>
            </a:r>
          </a:p>
        </p:txBody>
      </p:sp>
      <p:sp>
        <p:nvSpPr>
          <p:cNvPr id="6" name="Content Placeholder 5"/>
          <p:cNvSpPr>
            <a:spLocks noGrp="1"/>
          </p:cNvSpPr>
          <p:nvPr>
            <p:ph idx="1"/>
          </p:nvPr>
        </p:nvSpPr>
        <p:spPr>
          <a:xfrm>
            <a:off x="414044" y="752605"/>
            <a:ext cx="8282085" cy="1415829"/>
          </a:xfrm>
        </p:spPr>
        <p:txBody>
          <a:bodyPr>
            <a:normAutofit/>
          </a:bodyPr>
          <a:lstStyle/>
          <a:p>
            <a:r>
              <a:rPr lang="en-US" dirty="0"/>
              <a:t>Clicking the “completed requests” link brings the staff user to the “Resource Request Monitoring” page</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4" name="Picture 3">
            <a:extLst>
              <a:ext uri="{FF2B5EF4-FFF2-40B4-BE49-F238E27FC236}">
                <a16:creationId xmlns:a16="http://schemas.microsoft.com/office/drawing/2014/main" id="{3C3D8B34-F768-4B79-BD4B-6EA88F6A7FAD}"/>
              </a:ext>
            </a:extLst>
          </p:cNvPr>
          <p:cNvPicPr>
            <a:picLocks noChangeAspect="1"/>
          </p:cNvPicPr>
          <p:nvPr/>
        </p:nvPicPr>
        <p:blipFill>
          <a:blip r:embed="rId2"/>
          <a:stretch>
            <a:fillRect/>
          </a:stretch>
        </p:blipFill>
        <p:spPr>
          <a:xfrm>
            <a:off x="1191332" y="1750554"/>
            <a:ext cx="6727507" cy="4642625"/>
          </a:xfrm>
          <a:prstGeom prst="rect">
            <a:avLst/>
          </a:prstGeom>
          <a:ln>
            <a:solidFill>
              <a:schemeClr val="accent1"/>
            </a:solidFill>
          </a:ln>
        </p:spPr>
      </p:pic>
    </p:spTree>
    <p:extLst>
      <p:ext uri="{BB962C8B-B14F-4D97-AF65-F5344CB8AC3E}">
        <p14:creationId xmlns:p14="http://schemas.microsoft.com/office/powerpoint/2010/main" val="360601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88082" y="5408023"/>
            <a:ext cx="5456903" cy="1117085"/>
            <a:chOff x="-662152" y="1434662"/>
            <a:chExt cx="2727435" cy="2727435"/>
          </a:xfrm>
        </p:grpSpPr>
        <p:sp>
          <p:nvSpPr>
            <p:cNvPr id="18" name="Rectangle 17"/>
            <p:cNvSpPr/>
            <p:nvPr/>
          </p:nvSpPr>
          <p:spPr>
            <a:xfrm>
              <a:off x="-662152" y="1434662"/>
              <a:ext cx="2727435" cy="2727435"/>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a:off x="-662152" y="1434662"/>
              <a:ext cx="2727435" cy="27274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4"/>
          <p:cNvSpPr txBox="1">
            <a:spLocks/>
          </p:cNvSpPr>
          <p:nvPr/>
        </p:nvSpPr>
        <p:spPr>
          <a:xfrm>
            <a:off x="2023750" y="5465473"/>
            <a:ext cx="5456903" cy="9614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bg1"/>
                </a:solidFill>
              </a:rPr>
              <a:t>Thank You</a:t>
            </a:r>
          </a:p>
          <a:p>
            <a:pPr marL="0" indent="0" algn="ctr">
              <a:buFont typeface="Arial" panose="020B0604020202020204" pitchFamily="34" charset="0"/>
              <a:buNone/>
            </a:pPr>
            <a:r>
              <a:rPr lang="en-US" sz="3200" dirty="0">
                <a:solidFill>
                  <a:schemeClr val="bg1"/>
                </a:solidFill>
              </a:rPr>
              <a:t>Yoel.Kortick@exlibrisgroup.com</a:t>
            </a:r>
          </a:p>
        </p:txBody>
      </p:sp>
      <p:pic>
        <p:nvPicPr>
          <p:cNvPr id="8" name="Picture 7">
            <a:extLst>
              <a:ext uri="{FF2B5EF4-FFF2-40B4-BE49-F238E27FC236}">
                <a16:creationId xmlns:a16="http://schemas.microsoft.com/office/drawing/2014/main" id="{3D27C40A-8058-41E2-9FE4-3A340B6EF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8"/>
            <a:ext cx="9144000" cy="5107577"/>
          </a:xfrm>
          <a:prstGeom prst="rect">
            <a:avLst/>
          </a:prstGeom>
        </p:spPr>
      </p:pic>
      <p:sp>
        <p:nvSpPr>
          <p:cNvPr id="10" name="Rectangle 9">
            <a:extLst>
              <a:ext uri="{FF2B5EF4-FFF2-40B4-BE49-F238E27FC236}">
                <a16:creationId xmlns:a16="http://schemas.microsoft.com/office/drawing/2014/main" id="{23E100B7-900C-4544-AC0A-8E7C6FE1FD1A}"/>
              </a:ext>
            </a:extLst>
          </p:cNvPr>
          <p:cNvSpPr/>
          <p:nvPr/>
        </p:nvSpPr>
        <p:spPr>
          <a:xfrm>
            <a:off x="0" y="6642556"/>
            <a:ext cx="4572000" cy="215444"/>
          </a:xfrm>
          <a:prstGeom prst="rect">
            <a:avLst/>
          </a:prstGeom>
        </p:spPr>
        <p:txBody>
          <a:bodyPr>
            <a:spAutoFit/>
          </a:bodyPr>
          <a:lstStyle/>
          <a:p>
            <a:r>
              <a:rPr lang="he-IL" sz="800" dirty="0">
                <a:solidFill>
                  <a:schemeClr val="bg1"/>
                </a:solidFill>
              </a:rPr>
              <a:t>https://www.askideas.com/20-amazing-sunset-view-pictures-and-images-of-charles-bridge/</a:t>
            </a:r>
          </a:p>
        </p:txBody>
      </p:sp>
      <p:pic>
        <p:nvPicPr>
          <p:cNvPr id="12" name="Picture 11">
            <a:extLst>
              <a:ext uri="{FF2B5EF4-FFF2-40B4-BE49-F238E27FC236}">
                <a16:creationId xmlns:a16="http://schemas.microsoft.com/office/drawing/2014/main" id="{B88F4AD1-2D14-4CCD-A24D-A6C945A9A56B}"/>
              </a:ext>
            </a:extLst>
          </p:cNvPr>
          <p:cNvPicPr>
            <a:picLocks noChangeAspect="1"/>
          </p:cNvPicPr>
          <p:nvPr/>
        </p:nvPicPr>
        <p:blipFill>
          <a:blip r:embed="rId4"/>
          <a:stretch>
            <a:fillRect/>
          </a:stretch>
        </p:blipFill>
        <p:spPr>
          <a:xfrm>
            <a:off x="0" y="5108567"/>
            <a:ext cx="1079166" cy="823093"/>
          </a:xfrm>
          <a:prstGeom prst="rect">
            <a:avLst/>
          </a:prstGeom>
        </p:spPr>
      </p:pic>
      <p:pic>
        <p:nvPicPr>
          <p:cNvPr id="13" name="Picture 12">
            <a:extLst>
              <a:ext uri="{FF2B5EF4-FFF2-40B4-BE49-F238E27FC236}">
                <a16:creationId xmlns:a16="http://schemas.microsoft.com/office/drawing/2014/main" id="{59640AB0-7FB8-46FF-9335-81EC4D0FB7FD}"/>
              </a:ext>
            </a:extLst>
          </p:cNvPr>
          <p:cNvPicPr>
            <a:picLocks noChangeAspect="1"/>
          </p:cNvPicPr>
          <p:nvPr/>
        </p:nvPicPr>
        <p:blipFill>
          <a:blip r:embed="rId5"/>
          <a:stretch>
            <a:fillRect/>
          </a:stretch>
        </p:blipFill>
        <p:spPr>
          <a:xfrm>
            <a:off x="7956749" y="5113668"/>
            <a:ext cx="1200135" cy="828000"/>
          </a:xfrm>
          <a:prstGeom prst="rect">
            <a:avLst/>
          </a:prstGeom>
        </p:spPr>
      </p:pic>
    </p:spTree>
    <p:extLst>
      <p:ext uri="{BB962C8B-B14F-4D97-AF65-F5344CB8AC3E}">
        <p14:creationId xmlns:p14="http://schemas.microsoft.com/office/powerpoint/2010/main" val="2530100139"/>
      </p:ext>
    </p:extLst>
  </p:cSld>
  <p:clrMapOvr>
    <a:masterClrMapping/>
  </p:clrMapOvr>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6732</TotalTime>
  <Words>323</Words>
  <Application>Microsoft Office PowerPoint</Application>
  <PresentationFormat>On-screen Show (4:3)</PresentationFormat>
  <Paragraphs>30</Paragraphs>
  <Slides>9</Slides>
  <Notes>1</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9</vt:i4>
      </vt:variant>
    </vt:vector>
  </HeadingPairs>
  <TitlesOfParts>
    <vt:vector size="18"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Viewing historical requests</vt:lpstr>
      <vt:lpstr>Viewing Historical Requests in the Resource Request Monitor</vt:lpstr>
      <vt:lpstr>Viewing Historical Requests in the Resource Request Monitor</vt:lpstr>
      <vt:lpstr>Viewing Historical Requests in the Resource Request Monitor</vt:lpstr>
      <vt:lpstr>Viewing Historical Requests in the Resource Request Monitor</vt:lpstr>
      <vt:lpstr>Viewing request history for an item retrieved in search results</vt:lpstr>
      <vt:lpstr>Viewing request history for an item retrieved in search results</vt:lpstr>
      <vt:lpstr>Viewing request history for an item retrieved in search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412</cp:revision>
  <cp:lastPrinted>2015-10-14T02:56:41Z</cp:lastPrinted>
  <dcterms:created xsi:type="dcterms:W3CDTF">2015-04-14T20:14:13Z</dcterms:created>
  <dcterms:modified xsi:type="dcterms:W3CDTF">2018-08-06T09:55:26Z</dcterms:modified>
</cp:coreProperties>
</file>